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65" r:id="rId2"/>
    <p:sldId id="268" r:id="rId3"/>
    <p:sldId id="269" r:id="rId4"/>
    <p:sldId id="270" r:id="rId5"/>
    <p:sldId id="271" r:id="rId6"/>
    <p:sldId id="273" r:id="rId7"/>
    <p:sldId id="274" r:id="rId8"/>
    <p:sldId id="275" r:id="rId9"/>
    <p:sldId id="276" r:id="rId10"/>
    <p:sldId id="278" r:id="rId11"/>
    <p:sldId id="280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562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11360-49C0-4D88-B2E4-2C80F32626B3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5031C-C5E1-4092-B046-91699C290A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83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5031C-C5E1-4092-B046-91699C290A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94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15AB-7C6D-43AF-8FD5-AC21DA9DB2B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370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15AB-7C6D-43AF-8FD5-AC21DA9DB2B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23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15AB-7C6D-43AF-8FD5-AC21DA9DB2B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8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15AB-7C6D-43AF-8FD5-AC21DA9DB2B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64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15AB-7C6D-43AF-8FD5-AC21DA9DB2B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40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15AB-7C6D-43AF-8FD5-AC21DA9DB2B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67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15AB-7C6D-43AF-8FD5-AC21DA9DB2B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18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15AB-7C6D-43AF-8FD5-AC21DA9DB2B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85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</a:t>
            </a:r>
            <a:r>
              <a:rPr lang="en-US" baseline="0" dirty="0" smtClean="0"/>
              <a:t> discussion of limitations on what you can or cannot do with the approach is extremely important, because it sets up expectations. 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15AB-7C6D-43AF-8FD5-AC21DA9DB2B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067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15AB-7C6D-43AF-8FD5-AC21DA9DB2B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725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715AB-7C6D-43AF-8FD5-AC21DA9DB2B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39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E45F05-78FB-42EE-B175-D544B95E021C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82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3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07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8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5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0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0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0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5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5F05-78FB-42EE-B175-D544B95E021C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3E3-2AEF-45C9-8407-6DFE5A9D06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E9E45F05-78FB-42EE-B175-D544B95E021C}" type="datetimeFigureOut">
              <a:rPr lang="en-US" smtClean="0"/>
              <a:pPr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5630F3E3-2AEF-45C9-8407-6DFE5A9D06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02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290054" cy="1499616"/>
          </a:xfrm>
        </p:spPr>
        <p:txBody>
          <a:bodyPr/>
          <a:lstStyle/>
          <a:p>
            <a:r>
              <a:rPr lang="en-US" dirty="0" smtClean="0"/>
              <a:t>Data Agreement:</a:t>
            </a:r>
            <a:br>
              <a:rPr lang="en-US" dirty="0" smtClean="0"/>
            </a:br>
            <a:r>
              <a:rPr lang="en-US" dirty="0" smtClean="0"/>
              <a:t>External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5181600"/>
          </a:xfrm>
        </p:spPr>
        <p:txBody>
          <a:bodyPr>
            <a:normAutofit lnSpcReduction="10000"/>
          </a:bodyPr>
          <a:lstStyle/>
          <a:p>
            <a:endParaRPr lang="en-US" sz="1400" dirty="0"/>
          </a:p>
          <a:p>
            <a:pPr>
              <a:buNone/>
            </a:pPr>
            <a:r>
              <a:rPr lang="en-US" sz="2400" dirty="0" smtClean="0"/>
              <a:t>Upon signing a contract (</a:t>
            </a:r>
            <a:r>
              <a:rPr lang="en-US" sz="2400" dirty="0" err="1" smtClean="0"/>
              <a:t>MoU</a:t>
            </a:r>
            <a:r>
              <a:rPr lang="en-US" sz="2400" dirty="0" smtClean="0"/>
              <a:t>) with a client (non profit):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Define the Scope of the Work</a:t>
            </a:r>
          </a:p>
          <a:p>
            <a:pPr>
              <a:buNone/>
            </a:pPr>
            <a:r>
              <a:rPr lang="en-US" sz="2400" dirty="0" smtClean="0"/>
              <a:t>	  -- Discuss Timeline, Roles and Responsibilities, Deliverables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Develop Data Sharing Agreement with client</a:t>
            </a:r>
          </a:p>
          <a:p>
            <a:pPr>
              <a:buNone/>
            </a:pPr>
            <a:r>
              <a:rPr lang="en-US" sz="2400" dirty="0" smtClean="0"/>
              <a:t>   -- Clarify how data will be collected, reported and shared</a:t>
            </a:r>
          </a:p>
          <a:p>
            <a:pPr>
              <a:buNone/>
            </a:pPr>
            <a:r>
              <a:rPr lang="en-US" sz="2400" dirty="0" smtClean="0"/>
              <a:t>   -- Ascertaining if an Institutional Review Board (IRB) is required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Develop Analytic Plan / Strategy with client</a:t>
            </a:r>
          </a:p>
          <a:p>
            <a:pPr>
              <a:buNone/>
            </a:pPr>
            <a:r>
              <a:rPr lang="en-US" sz="2400" dirty="0" smtClean="0"/>
              <a:t>  -- Opportunity to build capacity for client (program managers)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Share Results or Findings and </a:t>
            </a:r>
            <a:r>
              <a:rPr lang="en-US" sz="2400" b="1" dirty="0" smtClean="0">
                <a:solidFill>
                  <a:srgbClr val="002060"/>
                </a:solidFill>
              </a:rPr>
              <a:t>DISCUSS</a:t>
            </a:r>
            <a:r>
              <a:rPr lang="en-US" sz="2400" dirty="0" smtClean="0">
                <a:solidFill>
                  <a:srgbClr val="002060"/>
                </a:solidFill>
              </a:rPr>
              <a:t> with client</a:t>
            </a:r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7" name="Picture 2" descr="C:\Users\jedesmarais\AppData\Local\Microsoft\Windows\Temporary Internet Files\Content.IE5\FL101AAF\dreamstime_l_329153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0"/>
            <a:ext cx="2004063" cy="2004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Results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6481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The team will always be eager for the final results, but </a:t>
            </a:r>
            <a:r>
              <a:rPr lang="en-US" sz="2400" u="sng" dirty="0" smtClean="0">
                <a:solidFill>
                  <a:srgbClr val="002060"/>
                </a:solidFill>
              </a:rPr>
              <a:t>allow time for the process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This phase is most productive when adequate time is factored in to collaboratively work through: </a:t>
            </a:r>
          </a:p>
          <a:p>
            <a:pPr lvl="1"/>
            <a:r>
              <a:rPr lang="en-US" sz="2400" dirty="0" smtClean="0"/>
              <a:t>Data cleaning</a:t>
            </a:r>
          </a:p>
          <a:p>
            <a:pPr lvl="1"/>
            <a:r>
              <a:rPr lang="en-US" sz="2400" dirty="0" smtClean="0"/>
              <a:t>Descriptive statistics</a:t>
            </a:r>
          </a:p>
          <a:p>
            <a:pPr lvl="1"/>
            <a:r>
              <a:rPr lang="en-US" sz="2400" dirty="0" smtClean="0"/>
              <a:t>Preliminary results</a:t>
            </a:r>
          </a:p>
          <a:p>
            <a:pPr lvl="1"/>
            <a:r>
              <a:rPr lang="en-US" sz="2400" dirty="0" smtClean="0"/>
              <a:t>Final Results </a:t>
            </a:r>
          </a:p>
        </p:txBody>
      </p:sp>
    </p:spTree>
    <p:extLst>
      <p:ext uri="{BB962C8B-B14F-4D97-AF65-F5344CB8AC3E}">
        <p14:creationId xmlns:p14="http://schemas.microsoft.com/office/powerpoint/2010/main" val="41308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Iterative Process - Results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Conversation</a:t>
            </a:r>
          </a:p>
          <a:p>
            <a:pPr lvl="1"/>
            <a:r>
              <a:rPr lang="en-US" sz="2400" dirty="0" smtClean="0"/>
              <a:t>Meetings built into the timeline at key points in the analysis (e.g. after data have been cleaned) </a:t>
            </a:r>
          </a:p>
          <a:p>
            <a:pPr lvl="1"/>
            <a:r>
              <a:rPr lang="en-US" sz="2400" dirty="0" smtClean="0"/>
              <a:t>Discuss the findings at each step</a:t>
            </a:r>
          </a:p>
          <a:p>
            <a:pPr lvl="1"/>
            <a:r>
              <a:rPr lang="en-US" sz="2400" dirty="0" smtClean="0"/>
              <a:t>Review of analytic methods being used</a:t>
            </a:r>
          </a:p>
          <a:p>
            <a:pPr lvl="1"/>
            <a:r>
              <a:rPr lang="en-US" sz="2400" dirty="0" smtClean="0"/>
              <a:t>Update the analysis plan based upon discussions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Capacity Building/Education</a:t>
            </a:r>
          </a:p>
          <a:p>
            <a:pPr lvl="1"/>
            <a:r>
              <a:rPr lang="en-US" sz="2400" dirty="0" smtClean="0"/>
              <a:t>Brief description/discussion of methods used and any assumptions or limitations that are relevant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Documentation </a:t>
            </a:r>
          </a:p>
          <a:p>
            <a:pPr lvl="1"/>
            <a:r>
              <a:rPr lang="en-US" sz="2400" dirty="0" smtClean="0"/>
              <a:t>Translate results into accessible language</a:t>
            </a:r>
          </a:p>
          <a:p>
            <a:pPr lvl="1"/>
            <a:r>
              <a:rPr lang="en-US" sz="2400" dirty="0" smtClean="0"/>
              <a:t>Use visuals when possible</a:t>
            </a:r>
          </a:p>
          <a:p>
            <a:pPr lvl="1"/>
            <a:r>
              <a:rPr lang="en-US" sz="2400" dirty="0" smtClean="0"/>
              <a:t>Consider the audience (and yes, this will takes time) 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308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91440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 Summary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The entire analytic phase of a project should be an iterative process (Conversation-Education-Documentation)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The goal of your education/capacity building is to build your clients into good </a:t>
            </a:r>
            <a:r>
              <a:rPr lang="en-US" sz="2400" u="sng" dirty="0" smtClean="0">
                <a:solidFill>
                  <a:srgbClr val="002060"/>
                </a:solidFill>
              </a:rPr>
              <a:t>consumers</a:t>
            </a:r>
            <a:r>
              <a:rPr lang="en-US" sz="2400" dirty="0" smtClean="0">
                <a:solidFill>
                  <a:srgbClr val="002060"/>
                </a:solidFill>
              </a:rPr>
              <a:t> of data 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External analysts must be willing to put in the additional time and effort necessary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Despite being the methodological ‘expert’, don’t make assumptions about the data or results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8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838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Challenges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Different goals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Conflicting timelines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Risk of not meeting client’s needs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Unequal skills/knowledge becomes obvious (client typically know the least about data analyses)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The mysteries of statistics may bring up lingering issues of distrust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Data or methodological limitations may be unacceptable and confusing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7" name="Picture 9" descr="MCj032436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1066800"/>
            <a:ext cx="1225172" cy="1447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08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Keys to Successful Collaboration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5181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Full inclusion of client during project conceptualization (well before the data is in)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Creates common understanding of theory and aims of the project a priori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Ensures all related or competing goals are acknowledged and prioritized appropriately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The general plan for the design and methodology is understood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Prior to analysis, re-review the research/evaluation question with client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Do you as the researcher/analyst </a:t>
            </a:r>
            <a:r>
              <a:rPr lang="en-US" sz="2400" u="sng" dirty="0" smtClean="0"/>
              <a:t>still</a:t>
            </a:r>
            <a:r>
              <a:rPr lang="en-US" sz="2400" dirty="0" smtClean="0"/>
              <a:t> understand it? 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Does the client </a:t>
            </a:r>
            <a:r>
              <a:rPr lang="en-US" sz="2400" u="sng" dirty="0" smtClean="0"/>
              <a:t>still</a:t>
            </a:r>
            <a:r>
              <a:rPr lang="en-US" sz="2400" dirty="0" smtClean="0"/>
              <a:t> clearly understand it?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Logic model or conceptual framework extremely helpful at this phase! </a:t>
            </a:r>
          </a:p>
          <a:p>
            <a:pPr>
              <a:lnSpc>
                <a:spcPct val="90000"/>
              </a:lnSpc>
              <a:buNone/>
            </a:pPr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7" name="Picture 4" descr="MCj040989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609600"/>
            <a:ext cx="838200" cy="815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08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Keys to Successful Collaboration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800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2060"/>
                </a:solidFill>
              </a:rPr>
              <a:t>Prior to analysis, re-confirm the outcome(s) of interest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/>
              <a:t>Is there </a:t>
            </a:r>
            <a:r>
              <a:rPr lang="en-US" sz="2200" u="sng" dirty="0" smtClean="0"/>
              <a:t>still</a:t>
            </a:r>
            <a:r>
              <a:rPr lang="en-US" sz="2200" dirty="0" smtClean="0"/>
              <a:t> agreement on the primary outcomes?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/>
              <a:t>Are there any new secondary or exploratory outcomes?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/>
              <a:t>What else is related to these outcomes? (e.g. process data)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/>
              <a:t>Are the priorities shifting?</a:t>
            </a:r>
            <a:r>
              <a:rPr lang="en-US" sz="2000" dirty="0" smtClean="0"/>
              <a:t>  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Prior to reporting of results, determine who the end user(s) of the work will be </a:t>
            </a:r>
          </a:p>
          <a:p>
            <a:pPr lvl="1"/>
            <a:r>
              <a:rPr lang="en-US" sz="2200" dirty="0" smtClean="0"/>
              <a:t>Academic community (product appropriate for peer review) </a:t>
            </a:r>
          </a:p>
          <a:p>
            <a:pPr lvl="1"/>
            <a:r>
              <a:rPr lang="en-US" sz="2200" dirty="0" smtClean="0"/>
              <a:t>Stakeholders (more technical summary products)</a:t>
            </a:r>
          </a:p>
          <a:p>
            <a:pPr lvl="1"/>
            <a:r>
              <a:rPr lang="en-US" sz="2200" dirty="0" smtClean="0"/>
              <a:t>Lay community (less technical summary product)</a:t>
            </a:r>
          </a:p>
          <a:p>
            <a:pPr>
              <a:lnSpc>
                <a:spcPct val="90000"/>
              </a:lnSpc>
              <a:buNone/>
            </a:pPr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7" name="Picture 4" descr="MCj040989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486400"/>
            <a:ext cx="914400" cy="815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08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Keys to Successful Collaboration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5719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Make sure to appreciate that the ultimate goal of the work may not always align with the research/evaluation question!</a:t>
            </a:r>
          </a:p>
          <a:p>
            <a:pPr lvl="1"/>
            <a:r>
              <a:rPr lang="en-US" sz="2000" dirty="0" smtClean="0"/>
              <a:t>Answer a </a:t>
            </a:r>
            <a:r>
              <a:rPr lang="en-US" sz="2000" dirty="0" err="1" smtClean="0"/>
              <a:t>generalizeable</a:t>
            </a:r>
            <a:r>
              <a:rPr lang="en-US" sz="2000" dirty="0" smtClean="0"/>
              <a:t> research question</a:t>
            </a:r>
          </a:p>
          <a:p>
            <a:pPr lvl="1"/>
            <a:r>
              <a:rPr lang="en-US" sz="2000" dirty="0" smtClean="0"/>
              <a:t>Identifying needs and gaps</a:t>
            </a:r>
          </a:p>
          <a:p>
            <a:pPr lvl="1"/>
            <a:r>
              <a:rPr lang="en-US" sz="2000" dirty="0" smtClean="0"/>
              <a:t>Understand risk groups</a:t>
            </a:r>
          </a:p>
          <a:p>
            <a:pPr lvl="1"/>
            <a:r>
              <a:rPr lang="en-US" sz="2000" dirty="0" smtClean="0"/>
              <a:t>Basic surveillance and monitoring</a:t>
            </a:r>
          </a:p>
          <a:p>
            <a:pPr lvl="1"/>
            <a:r>
              <a:rPr lang="en-US" sz="2000" dirty="0" smtClean="0"/>
              <a:t>Leverage for  future funding/advocacy</a:t>
            </a:r>
          </a:p>
          <a:p>
            <a:pPr lvl="1"/>
            <a:r>
              <a:rPr lang="en-US" sz="2000" dirty="0" smtClean="0"/>
              <a:t>Build evidence base for program or practice</a:t>
            </a:r>
          </a:p>
          <a:p>
            <a:pPr lvl="1"/>
            <a:r>
              <a:rPr lang="en-US" sz="2000" dirty="0" smtClean="0"/>
              <a:t>Simple exploration or data mining</a:t>
            </a:r>
          </a:p>
          <a:p>
            <a:pPr lvl="1"/>
            <a:r>
              <a:rPr lang="en-US" sz="2000" dirty="0" smtClean="0"/>
              <a:t>Quality improvement </a:t>
            </a:r>
          </a:p>
          <a:p>
            <a:pPr lvl="1"/>
            <a:r>
              <a:rPr lang="en-US" sz="2000" dirty="0" smtClean="0"/>
              <a:t>To get published</a:t>
            </a:r>
          </a:p>
          <a:p>
            <a:pPr lvl="1"/>
            <a:r>
              <a:rPr lang="en-US" sz="2000" dirty="0" smtClean="0"/>
              <a:t>Etc….</a:t>
            </a:r>
          </a:p>
          <a:p>
            <a:pPr lvl="1"/>
            <a:endParaRPr lang="en-US" dirty="0" smtClean="0"/>
          </a:p>
        </p:txBody>
      </p:sp>
      <p:pic>
        <p:nvPicPr>
          <p:cNvPr id="8" name="Picture 4" descr="MCj040989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257800"/>
            <a:ext cx="861083" cy="838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08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7620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Analysis Plan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6481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Essential that external partners clearly outline a plan they will apply to the data that is mutually agreed upon by the whole team</a:t>
            </a:r>
          </a:p>
          <a:p>
            <a:r>
              <a:rPr lang="en-US" sz="2400" dirty="0" smtClean="0"/>
              <a:t>Developed through an iterative process</a:t>
            </a:r>
          </a:p>
          <a:p>
            <a:pPr lvl="1"/>
            <a:r>
              <a:rPr lang="en-US" sz="2400" dirty="0" smtClean="0"/>
              <a:t>Conversation </a:t>
            </a:r>
          </a:p>
          <a:p>
            <a:pPr lvl="1"/>
            <a:r>
              <a:rPr lang="en-US" sz="2400" dirty="0" smtClean="0"/>
              <a:t>Education </a:t>
            </a:r>
          </a:p>
          <a:p>
            <a:pPr lvl="1"/>
            <a:r>
              <a:rPr lang="en-US" sz="2400" dirty="0" smtClean="0"/>
              <a:t>Documentation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At the end, clients have gained capacity (at very least to describe the plan!) </a:t>
            </a:r>
          </a:p>
        </p:txBody>
      </p:sp>
      <p:pic>
        <p:nvPicPr>
          <p:cNvPr id="8" name="Picture 7" descr="MCj023806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352800"/>
            <a:ext cx="1524000" cy="1339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08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Conversation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648199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Series of meetings/conversations </a:t>
            </a:r>
          </a:p>
          <a:p>
            <a:pPr lvl="1"/>
            <a:r>
              <a:rPr lang="en-US" sz="2400" dirty="0" smtClean="0"/>
              <a:t>Take place before analysis begins!  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Walk client through the study design and methodologies using clear and non-technical language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Layout the limitations to these approaches as clearly and completely as possible </a:t>
            </a:r>
          </a:p>
          <a:p>
            <a:pPr lvl="1"/>
            <a:r>
              <a:rPr lang="en-US" sz="2400" dirty="0" smtClean="0"/>
              <a:t>e.g. “with this approach we will be able to___” or “with this approach we won’t be able to ___”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Establish timeline and factor in regular reviews of results as they become available</a:t>
            </a:r>
          </a:p>
        </p:txBody>
      </p:sp>
    </p:spTree>
    <p:extLst>
      <p:ext uri="{BB962C8B-B14F-4D97-AF65-F5344CB8AC3E}">
        <p14:creationId xmlns:p14="http://schemas.microsoft.com/office/powerpoint/2010/main" val="41308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CAPACITY BUILDING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6481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Start from where the clients are</a:t>
            </a:r>
          </a:p>
          <a:p>
            <a:pPr lvl="1"/>
            <a:r>
              <a:rPr lang="en-US" sz="2400" dirty="0" smtClean="0"/>
              <a:t>Get a feel for their current knowledge and capacity to make decisions or ‘consume’ data</a:t>
            </a:r>
          </a:p>
          <a:p>
            <a:pPr lvl="1"/>
            <a:r>
              <a:rPr lang="en-US" sz="2400" dirty="0" smtClean="0"/>
              <a:t>Build upon what they already know or have done in the past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Re-visit your methods and stats 101 materials</a:t>
            </a:r>
          </a:p>
          <a:p>
            <a:pPr lvl="1"/>
            <a:r>
              <a:rPr lang="en-US" sz="2400" dirty="0" smtClean="0"/>
              <a:t>Identify the concepts that are most relevant </a:t>
            </a:r>
          </a:p>
          <a:p>
            <a:pPr lvl="1"/>
            <a:r>
              <a:rPr lang="en-US" sz="2400" dirty="0" smtClean="0"/>
              <a:t>Translate them into a digestible format(s)</a:t>
            </a:r>
          </a:p>
          <a:p>
            <a:pPr lvl="1"/>
            <a:r>
              <a:rPr lang="en-US" sz="2400" dirty="0" smtClean="0"/>
              <a:t>Use lots of examples and visuals!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08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Documentation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6481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Don’t just talk, put it on “paper”</a:t>
            </a:r>
          </a:p>
          <a:p>
            <a:pPr lvl="1"/>
            <a:r>
              <a:rPr lang="en-US" sz="2400" dirty="0" smtClean="0"/>
              <a:t>Meeting minutes</a:t>
            </a:r>
          </a:p>
          <a:p>
            <a:pPr lvl="1"/>
            <a:r>
              <a:rPr lang="en-US" sz="2400" dirty="0" smtClean="0"/>
              <a:t>Decisions document</a:t>
            </a:r>
          </a:p>
          <a:p>
            <a:pPr lvl="1"/>
            <a:r>
              <a:rPr lang="en-US" sz="2400" dirty="0" smtClean="0"/>
              <a:t>Method briefs (e.g. 1-page descriptions)</a:t>
            </a:r>
          </a:p>
          <a:p>
            <a:pPr lvl="1"/>
            <a:r>
              <a:rPr lang="en-US" sz="2400" dirty="0" smtClean="0"/>
              <a:t>Flow charts/diagrams</a:t>
            </a:r>
          </a:p>
          <a:p>
            <a:pPr lvl="1"/>
            <a:r>
              <a:rPr lang="en-US" sz="2400" dirty="0" smtClean="0"/>
              <a:t>To-do lists/milestone timelines</a:t>
            </a:r>
          </a:p>
          <a:p>
            <a:pPr lvl="1"/>
            <a:r>
              <a:rPr lang="en-US" sz="2400" dirty="0" smtClean="0"/>
              <a:t>PowerPoint/presentations</a:t>
            </a:r>
          </a:p>
          <a:p>
            <a:pPr lvl="1"/>
            <a:r>
              <a:rPr lang="en-US" sz="2400" dirty="0" err="1" smtClean="0"/>
              <a:t>Dropbox</a:t>
            </a:r>
            <a:r>
              <a:rPr lang="en-US" sz="2400" dirty="0" smtClean="0"/>
              <a:t> or other project collaboration technologies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308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3952</TotalTime>
  <Words>758</Words>
  <Application>Microsoft Office PowerPoint</Application>
  <PresentationFormat>On-screen Show (4:3)</PresentationFormat>
  <Paragraphs>117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Tw Cen MT</vt:lpstr>
      <vt:lpstr>Tw Cen MT Condensed</vt:lpstr>
      <vt:lpstr>Wingdings</vt:lpstr>
      <vt:lpstr>Wingdings 3</vt:lpstr>
      <vt:lpstr>Integral</vt:lpstr>
      <vt:lpstr>Data Agreement: External </vt:lpstr>
      <vt:lpstr>Challenges</vt:lpstr>
      <vt:lpstr>Keys to Successful Collaboration</vt:lpstr>
      <vt:lpstr>Keys to Successful Collaboration</vt:lpstr>
      <vt:lpstr>Keys to Successful Collaboration</vt:lpstr>
      <vt:lpstr>The Analysis Plan</vt:lpstr>
      <vt:lpstr>Conversation</vt:lpstr>
      <vt:lpstr>CAPACITY BUILDING</vt:lpstr>
      <vt:lpstr>Documentation</vt:lpstr>
      <vt:lpstr>The Results</vt:lpstr>
      <vt:lpstr>Iterative Process - Results</vt:lpstr>
      <vt:lpstr>In 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Matan BenYishay</dc:creator>
  <cp:lastModifiedBy>Deborah Elizabeth Finn</cp:lastModifiedBy>
  <cp:revision>41</cp:revision>
  <dcterms:created xsi:type="dcterms:W3CDTF">2016-05-31T17:00:58Z</dcterms:created>
  <dcterms:modified xsi:type="dcterms:W3CDTF">2016-06-15T17:17:48Z</dcterms:modified>
</cp:coreProperties>
</file>